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25"/>
  </p:notesMasterIdLst>
  <p:handoutMasterIdLst>
    <p:handoutMasterId r:id="rId26"/>
  </p:handoutMasterIdLst>
  <p:sldIdLst>
    <p:sldId id="256" r:id="rId2"/>
    <p:sldId id="326" r:id="rId3"/>
    <p:sldId id="336" r:id="rId4"/>
    <p:sldId id="352" r:id="rId5"/>
    <p:sldId id="327" r:id="rId6"/>
    <p:sldId id="335" r:id="rId7"/>
    <p:sldId id="337" r:id="rId8"/>
    <p:sldId id="353" r:id="rId9"/>
    <p:sldId id="338" r:id="rId10"/>
    <p:sldId id="354" r:id="rId11"/>
    <p:sldId id="340" r:id="rId12"/>
    <p:sldId id="341" r:id="rId13"/>
    <p:sldId id="342" r:id="rId14"/>
    <p:sldId id="343" r:id="rId15"/>
    <p:sldId id="344" r:id="rId16"/>
    <p:sldId id="345" r:id="rId17"/>
    <p:sldId id="346" r:id="rId18"/>
    <p:sldId id="347" r:id="rId19"/>
    <p:sldId id="348" r:id="rId20"/>
    <p:sldId id="349" r:id="rId21"/>
    <p:sldId id="351" r:id="rId22"/>
    <p:sldId id="355" r:id="rId23"/>
    <p:sldId id="292" r:id="rId24"/>
  </p:sldIdLst>
  <p:sldSz cx="9144000" cy="6858000" type="screen4x3"/>
  <p:notesSz cx="6797675" cy="99266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97" autoAdjust="0"/>
    <p:restoredTop sz="95256" autoAdjust="0"/>
  </p:normalViewPr>
  <p:slideViewPr>
    <p:cSldViewPr>
      <p:cViewPr varScale="1">
        <p:scale>
          <a:sx n="89" d="100"/>
          <a:sy n="89" d="100"/>
        </p:scale>
        <p:origin x="1176" y="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png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png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51098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3DD2DDDB-3BAE-4899-9950-3D271F103C87}" type="datetimeFigureOut">
              <a:rPr lang="en-US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51098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0A8AABE2-F2D6-4D52-BC12-15BCFC8EFDD8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7396953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ZA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1098" y="1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30AC02-17A6-4158-928D-DF4403D4AB7F}" type="datetimeFigureOut">
              <a:rPr lang="en-US" smtClean="0"/>
              <a:pPr/>
              <a:t>5/18/2021</a:t>
            </a:fld>
            <a:endParaRPr lang="en-ZA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ZA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606" y="4715711"/>
            <a:ext cx="5438464" cy="446651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Z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ZA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1098" y="9428243"/>
            <a:ext cx="2944958" cy="496809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F995D0-7923-4FF1-888E-E1D9D159EBC4}" type="slidenum">
              <a:rPr lang="en-ZA" smtClean="0"/>
              <a:pPr/>
              <a:t>‹#›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62188916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F995D0-7923-4FF1-888E-E1D9D159EBC4}" type="slidenum">
              <a:rPr lang="en-ZA" smtClean="0"/>
              <a:pPr/>
              <a:t>1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21422440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F995D0-7923-4FF1-888E-E1D9D159EBC4}" type="slidenum">
              <a:rPr lang="en-ZA" smtClean="0"/>
              <a:pPr/>
              <a:t>23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7134874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themeOverride" Target="../theme/themeOverride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tIns="0" rIns="18288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0F78DC1-F67B-4460-B25A-0A2126C69761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5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BFD3AE-FAFB-499E-9B7A-879EC524AB5E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709015-94A9-42AE-9D6F-6E5349DB645B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5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AFCDB9-E6B2-4748-B4AE-9F688241CCD3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E00FCF-695B-4A01-A2A2-B00F4855C051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5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B6F1D0-91C9-4CCB-A5A8-BC783EB61858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B5865F-B442-4005-933A-34CD35B1248C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5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0B7F04-DCB5-4A73-8669-7F56B1E8F078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tIns="0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C9B136-95B6-4ED4-AD44-C76D9F7ADA88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810D29-7EDD-4529-9D10-BCBFF4DB45F0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27EAB9-9D2B-4741-8AA0-9D1BF3C49276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6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7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01662D-4684-474E-A268-2E22D73C9A42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1C269F-F5E6-492B-9127-32E51FDD40CF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8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9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1D1ADC9-FE50-434C-82A9-09D9705237FF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A3D62E-3247-40FB-9450-E1AD7984EF0C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4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5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AE97B9-821D-4DA5-8263-BE7470472B01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B7AF43-44DD-4B52-ADFE-63254C2ABE62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3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4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8DE9C8-BC37-4A4C-A425-6882A9A6993D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89F6A7-9A8D-4F1C-8FFF-FBE15D528BA5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6" name="Footer Placeholder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7" name="Slide Number Placeholder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09205F-7531-4820-94DF-0C9F5B9130D0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nip and Round Single Corner Rectangle 4"/>
          <p:cNvSpPr/>
          <p:nvPr/>
        </p:nvSpPr>
        <p:spPr>
          <a:xfrm rot="420000" flipV="1">
            <a:off x="3165475" y="1108075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6" name="Right Triangle 5"/>
          <p:cNvSpPr/>
          <p:nvPr/>
        </p:nvSpPr>
        <p:spPr>
          <a:xfrm rot="420000" flipV="1">
            <a:off x="8004175" y="5359400"/>
            <a:ext cx="155575" cy="155575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7" name="Freeform 6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lIns="45720" rIns="45720" bIns="45720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en-US" noProof="0" dirty="0"/>
              <a:t>Click icon to add picture</a:t>
            </a:r>
          </a:p>
        </p:txBody>
      </p:sp>
      <p:sp>
        <p:nvSpPr>
          <p:cNvPr id="9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DBD768-CF37-4A14-B8B3-D118F5B0086D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10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11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87DB3B-389B-4C33-8E91-3BAA3F83BF5F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938"/>
            <a:ext cx="9163050" cy="104140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938"/>
            <a:ext cx="4762500" cy="6381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>
              <a:latin typeface="+mn-lt"/>
              <a:cs typeface="+mn-cs"/>
            </a:endParaRPr>
          </a:p>
        </p:txBody>
      </p:sp>
      <p:sp>
        <p:nvSpPr>
          <p:cNvPr id="3076" name="Title Placeholder 8"/>
          <p:cNvSpPr>
            <a:spLocks noGrp="1"/>
          </p:cNvSpPr>
          <p:nvPr>
            <p:ph type="title"/>
          </p:nvPr>
        </p:nvSpPr>
        <p:spPr bwMode="auto">
          <a:xfrm>
            <a:off x="457200" y="704850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45720" rIns="0" bIns="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3077" name="Text Placeholder 29"/>
          <p:cNvSpPr>
            <a:spLocks noGrp="1"/>
          </p:cNvSpPr>
          <p:nvPr>
            <p:ph type="body" idx="1"/>
          </p:nvPr>
        </p:nvSpPr>
        <p:spPr bwMode="auto">
          <a:xfrm>
            <a:off x="457200" y="1935163"/>
            <a:ext cx="8229600" cy="438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 smtClean="0">
                <a:solidFill>
                  <a:schemeClr val="tx2">
                    <a:shade val="90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910404BA-5D68-40DC-A24B-6C5D9239662D}" type="datetime1">
              <a:rPr lang="en-US" smtClean="0"/>
              <a:pPr>
                <a:defRPr/>
              </a:pPr>
              <a:t>5/18/2021</a:t>
            </a:fld>
            <a:endParaRPr lang="en-ZA" dirty="0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2">
                    <a:shade val="90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ZA" dirty="0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 smtClean="0">
                <a:solidFill>
                  <a:schemeClr val="tx2">
                    <a:shade val="90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70DB197-D4E2-4806-8116-1F2BFB4C4883}" type="slidenum">
              <a:rPr lang="en-ZA"/>
              <a:pPr>
                <a:defRPr/>
              </a:pPr>
              <a:t>‹#›</a:t>
            </a:fld>
            <a:endParaRPr lang="en-ZA" dirty="0"/>
          </a:p>
        </p:txBody>
      </p:sp>
      <p:grpSp>
        <p:nvGrpSpPr>
          <p:cNvPr id="3081" name="Group 1"/>
          <p:cNvGrpSpPr>
            <a:grpSpLocks/>
          </p:cNvGrpSpPr>
          <p:nvPr/>
        </p:nvGrpSpPr>
        <p:grpSpPr bwMode="auto">
          <a:xfrm>
            <a:off x="-19050" y="203200"/>
            <a:ext cx="9180513" cy="647700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>
                <a:latin typeface="+mn-lt"/>
                <a:cs typeface="+mn-cs"/>
              </a:endParaRPr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 dirty="0">
                <a:latin typeface="+mn-lt"/>
                <a:cs typeface="+mn-cs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3" r:id="rId1"/>
    <p:sldLayoutId id="2147483675" r:id="rId2"/>
    <p:sldLayoutId id="2147483684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5" r:id="rId9"/>
    <p:sldLayoutId id="2147483681" r:id="rId10"/>
    <p:sldLayoutId id="2147483682" r:id="rId11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sz="5000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9pPr>
    </p:titleStyle>
    <p:bodyStyle>
      <a:lvl1pPr marL="273050" indent="-273050" algn="l" rtl="0" fontAlgn="base">
        <a:spcBef>
          <a:spcPct val="20000"/>
        </a:spcBef>
        <a:spcAft>
          <a:spcPct val="0"/>
        </a:spcAft>
        <a:buClr>
          <a:srgbClr val="0BD0D9"/>
        </a:buClr>
        <a:buSzPct val="95000"/>
        <a:buFont typeface="Wingdings 2" pitchFamily="18" charset="2"/>
        <a:buChar char="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46063" algn="l" rtl="0" fontAlgn="base">
        <a:spcBef>
          <a:spcPct val="20000"/>
        </a:spcBef>
        <a:spcAft>
          <a:spcPct val="0"/>
        </a:spcAft>
        <a:buClr>
          <a:schemeClr val="accent1"/>
        </a:buClr>
        <a:buSzPct val="85000"/>
        <a:buFont typeface="Wingdings 2" pitchFamily="18" charset="2"/>
        <a:buChar char="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063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 2" pitchFamily="18" charset="2"/>
        <a:buChar char="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7450" indent="-209550" algn="l" rtl="0" fontAlgn="base">
        <a:spcBef>
          <a:spcPct val="20000"/>
        </a:spcBef>
        <a:spcAft>
          <a:spcPct val="0"/>
        </a:spcAft>
        <a:buClr>
          <a:srgbClr val="0BD0D9"/>
        </a:buClr>
        <a:buSzPct val="65000"/>
        <a:buFont typeface="Wingdings 2" pitchFamily="18" charset="2"/>
        <a:buChar char="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2088" indent="-209550" algn="l" rtl="0" fontAlgn="base">
        <a:spcBef>
          <a:spcPct val="20000"/>
        </a:spcBef>
        <a:spcAft>
          <a:spcPct val="0"/>
        </a:spcAft>
        <a:buClr>
          <a:srgbClr val="10CF9B"/>
        </a:buClr>
        <a:buSzPct val="65000"/>
        <a:buFont typeface="Wingdings 2" pitchFamily="18" charset="2"/>
        <a:buChar char="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9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png"/><Relationship Id="rId4" Type="http://schemas.openxmlformats.org/officeDocument/2006/relationships/oleObject" Target="../embeddings/oleObject1.bin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3.emf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4.emf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.xml"/><Relationship Id="rId2" Type="http://schemas.openxmlformats.org/officeDocument/2006/relationships/slideLayout" Target="../slideLayouts/slideLayout9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2.png"/><Relationship Id="rId4" Type="http://schemas.openxmlformats.org/officeDocument/2006/relationships/oleObject" Target="../embeddings/oleObject2.bin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Title 6"/>
          <p:cNvSpPr>
            <a:spLocks noGrp="1"/>
          </p:cNvSpPr>
          <p:nvPr>
            <p:ph type="title"/>
          </p:nvPr>
        </p:nvSpPr>
        <p:spPr>
          <a:xfrm>
            <a:off x="428596" y="980728"/>
            <a:ext cx="2643217" cy="1778347"/>
          </a:xfrm>
        </p:spPr>
        <p:txBody>
          <a:bodyPr/>
          <a:lstStyle/>
          <a:p>
            <a:pPr algn="ctr"/>
            <a:r>
              <a:rPr lang="en-ZA" sz="2600" dirty="0">
                <a:latin typeface="Century Gothic" pitchFamily="34" charset="0"/>
              </a:rPr>
              <a:t>BEAUFORT WEST MUNICIPALITY</a:t>
            </a:r>
            <a:r>
              <a:rPr lang="en-ZA" sz="2800" dirty="0"/>
              <a:t/>
            </a:r>
            <a:br>
              <a:rPr lang="en-ZA" sz="2800" dirty="0"/>
            </a:br>
            <a:endParaRPr lang="en-ZA" sz="2800" dirty="0"/>
          </a:p>
        </p:txBody>
      </p:sp>
      <p:sp useBgFill="1">
        <p:nvSpPr>
          <p:cNvPr id="1028" name="Text Placeholder 8"/>
          <p:cNvSpPr>
            <a:spLocks noGrp="1"/>
          </p:cNvSpPr>
          <p:nvPr>
            <p:ph type="body" sz="half" idx="2"/>
          </p:nvPr>
        </p:nvSpPr>
        <p:spPr>
          <a:xfrm>
            <a:off x="609600" y="2828925"/>
            <a:ext cx="2209800" cy="2179638"/>
          </a:xfrm>
        </p:spPr>
        <p:txBody>
          <a:bodyPr/>
          <a:lstStyle/>
          <a:p>
            <a:pPr algn="ctr"/>
            <a:endParaRPr lang="en-ZA" sz="2400" b="1" dirty="0"/>
          </a:p>
          <a:p>
            <a:pPr algn="ctr"/>
            <a:r>
              <a:rPr lang="en-ZA" sz="2400" b="1" dirty="0">
                <a:latin typeface="Century Gothic" pitchFamily="34" charset="0"/>
              </a:rPr>
              <a:t>PROPOSED BUDGET 2021/22</a:t>
            </a:r>
          </a:p>
        </p:txBody>
      </p:sp>
      <p:graphicFrame>
        <p:nvGraphicFramePr>
          <p:cNvPr id="1026" name="Object 4"/>
          <p:cNvGraphicFramePr>
            <a:graphicFrameLocks noGrp="1" noChangeAspect="1"/>
          </p:cNvGraphicFramePr>
          <p:nvPr>
            <p:ph type="pic" idx="1"/>
          </p:nvPr>
        </p:nvGraphicFramePr>
        <p:xfrm>
          <a:off x="4932363" y="2241550"/>
          <a:ext cx="1724025" cy="18478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r:id="rId4" imgW="1724266" imgH="1848108" progId="">
                  <p:embed/>
                </p:oleObj>
              </mc:Choice>
              <mc:Fallback>
                <p:oleObj r:id="rId4" imgW="1724266" imgH="1848108" progId="">
                  <p:embed/>
                  <p:pic>
                    <p:nvPicPr>
                      <p:cNvPr id="0" name="Object 4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932363" y="2241550"/>
                        <a:ext cx="1724025" cy="18478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 algn="in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087DB3B-389B-4C33-8E91-3BAA3F83BF5F}" type="slidenum">
              <a:rPr lang="en-ZA" smtClean="0"/>
              <a:pPr>
                <a:defRPr/>
              </a:pPr>
              <a:t>1</a:t>
            </a:fld>
            <a:endParaRPr lang="en-ZA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491902"/>
          </a:xfrm>
        </p:spPr>
        <p:txBody>
          <a:bodyPr/>
          <a:lstStyle/>
          <a:p>
            <a:pPr algn="ctr"/>
            <a:r>
              <a:rPr lang="en-US" sz="2800" b="1" dirty="0">
                <a:latin typeface="Century Gothic" panose="020B0502020202020204" pitchFamily="34" charset="0"/>
              </a:rPr>
              <a:t>Proposed Operational Budget 2021/22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40769"/>
            <a:ext cx="8229600" cy="4983832"/>
          </a:xfrm>
        </p:spPr>
        <p:txBody>
          <a:bodyPr/>
          <a:lstStyle/>
          <a:p>
            <a:r>
              <a:rPr lang="en-US" dirty="0"/>
              <a:t>Other general expenditure include the following: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10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606731D4-ECBF-4C18-AF54-D6B288FD591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11560" y="1878680"/>
            <a:ext cx="8075240" cy="427446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3957859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79934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Proposed Operational Budget 2021/22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2777"/>
            <a:ext cx="8229600" cy="4911824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The following tariff increases are proposed for the 2021/22 financial year: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Property rates			- 5%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Water				- 6%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Sewerage				- 6%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Refuse removal			- 9% 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Electricity				- 17,8%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Other sundry tariffs		- 6%</a:t>
            </a:r>
          </a:p>
          <a:p>
            <a:pPr algn="just">
              <a:buFont typeface="Wingdings" pitchFamily="2" charset="2"/>
              <a:buChar char="Ø"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11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04179200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139974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Effect of the tariff increases on household accounts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The following assumptions were made for a larger household: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Property Valuation: 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R 681 000 ( R 700 000 less R 19 000 rebate) 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Average Electricity: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1000 </a:t>
            </a:r>
            <a:r>
              <a:rPr kumimoji="0" lang="en-ZA" sz="24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Kwh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per month 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Average Water:       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30 kl per month 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12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3627080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Effect of the tariff increases on household accounts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Tariff increases will have the following effect on household service accounts: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13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0BFF3B04-1B64-4CA9-A810-A754076BBCE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9552" y="2708350"/>
            <a:ext cx="8147248" cy="3444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3306932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Effect of the tariff increases on household accounts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The following assumptions were made for a medium household: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Property Valuation:   </a:t>
            </a:r>
            <a:r>
              <a:rPr kumimoji="0" lang="pt-BR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R 431 000 (R 450 000 less R 19 000 rebate)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Average Electricity: 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600 </a:t>
            </a:r>
            <a:r>
              <a:rPr kumimoji="0" lang="en-ZA" sz="24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Kwh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per month 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Average Water:       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15 kl per month       </a:t>
            </a: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14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95680476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Effect of the tariff increases on household accounts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Tariff increases will have the following effect on household service accounts: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15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82117E02-EC7A-4062-A4DB-98C512F3542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7200" y="2708920"/>
            <a:ext cx="8229600" cy="344423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5997954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Effect of the tariff increases on household accounts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72817"/>
            <a:ext cx="8229600" cy="4551784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The following assumptions were made for a small household: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Property Valuation:  </a:t>
            </a:r>
            <a:r>
              <a:rPr kumimoji="0" lang="pt-BR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R 11 600 ( R 30 600 less R 19 000 rebate)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 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Average Electricity: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200 </a:t>
            </a:r>
            <a:r>
              <a:rPr kumimoji="0" lang="en-ZA" sz="24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Kwh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 per month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4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Average Water:        </a:t>
            </a:r>
            <a:r>
              <a:rPr kumimoji="0" lang="en-ZA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10 kl per month   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16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044661510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Effect of the tariff increases on household accounts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Tariff increases will have the following effect on household service accounts: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17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5DDB2E59-AD23-43B2-8DDF-FA806F690E1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7200" y="2708920"/>
            <a:ext cx="8229600" cy="344423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5311206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t"/>
          <a:lstStyle/>
          <a:p>
            <a:pPr algn="ctr"/>
            <a:r>
              <a:rPr lang="en-ZA" sz="2800" b="1" dirty="0">
                <a:latin typeface="Century Gothic" pitchFamily="34" charset="0"/>
              </a:rPr>
              <a:t>Free Basic Services</a:t>
            </a:r>
            <a:br>
              <a:rPr lang="en-ZA" sz="2800" b="1" dirty="0">
                <a:latin typeface="Century Gothic" pitchFamily="34" charset="0"/>
              </a:rPr>
            </a:br>
            <a:r>
              <a:rPr lang="en-ZA" sz="2800" b="1" dirty="0">
                <a:latin typeface="Century Gothic" pitchFamily="34" charset="0"/>
              </a:rPr>
              <a:t>Equitable Share Allocations</a:t>
            </a:r>
            <a:r>
              <a:rPr lang="en-ZA" sz="2800" dirty="0">
                <a:latin typeface="Century Gothic" pitchFamily="34" charset="0"/>
              </a:rPr>
              <a:t/>
            </a:r>
            <a:br>
              <a:rPr lang="en-ZA" sz="2800" dirty="0">
                <a:latin typeface="Century Gothic" pitchFamily="34" charset="0"/>
              </a:rPr>
            </a:br>
            <a:endParaRPr lang="en-ZA" sz="2800" dirty="0">
              <a:latin typeface="Century Gothic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just">
              <a:buNone/>
            </a:pPr>
            <a:r>
              <a:rPr lang="en-ZA" sz="2200" dirty="0">
                <a:latin typeface="Century Gothic" pitchFamily="34" charset="0"/>
              </a:rPr>
              <a:t>An amount of R41.07 million is allocated to the provision of free basic services in terms of council’s indigent policy.</a:t>
            </a:r>
          </a:p>
          <a:p>
            <a:pPr marL="0" indent="0" algn="just">
              <a:buNone/>
            </a:pPr>
            <a:endParaRPr lang="en-ZA" sz="2200" dirty="0">
              <a:latin typeface="Century Gothic" pitchFamily="34" charset="0"/>
            </a:endParaRPr>
          </a:p>
          <a:p>
            <a:pPr marL="0" indent="0" algn="just">
              <a:buNone/>
            </a:pPr>
            <a:r>
              <a:rPr lang="en-ZA" sz="2200" dirty="0">
                <a:latin typeface="Century Gothic" pitchFamily="34" charset="0"/>
              </a:rPr>
              <a:t>The free basic services </a:t>
            </a:r>
            <a:r>
              <a:rPr kumimoji="0" lang="en-ZA" sz="2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to all households with an income from R0.00 to R 1,890</a:t>
            </a:r>
            <a:r>
              <a:rPr lang="en-ZA" sz="2200" dirty="0">
                <a:latin typeface="Century Gothic" pitchFamily="34" charset="0"/>
              </a:rPr>
              <a:t> is for 50 kWh electricity,  6 kl water per month and 100% subsidy for Sewerage and Refuse per month. </a:t>
            </a:r>
          </a:p>
          <a:p>
            <a:pPr marL="0" indent="0" algn="just">
              <a:buNone/>
            </a:pPr>
            <a:endParaRPr lang="en-ZA" sz="2200" dirty="0">
              <a:latin typeface="Century Gothic" pitchFamily="34" charset="0"/>
            </a:endParaRP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>
                <a:srgbClr val="0BD0D9"/>
              </a:buClr>
              <a:buSzPct val="95000"/>
              <a:buFont typeface="Wingdings 2" pitchFamily="18" charset="2"/>
              <a:buNone/>
              <a:tabLst/>
              <a:defRPr/>
            </a:pPr>
            <a:r>
              <a:rPr kumimoji="0" lang="en-ZA" sz="2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entury Gothic" pitchFamily="34" charset="0"/>
                <a:ea typeface="+mn-ea"/>
                <a:cs typeface="+mn-cs"/>
              </a:rPr>
              <a:t>The free basic services to all households with an income from R1,890 to R 3,780 is for 50 kWh electricity,  6 kl water per month and 70% subsidy for Sewerage and Refuse per month. 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18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28624846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/>
          <a:lstStyle/>
          <a:p>
            <a:pPr algn="ctr"/>
            <a:r>
              <a:rPr lang="en-ZA" sz="2800" b="1" dirty="0">
                <a:latin typeface="Century Gothic" pitchFamily="34" charset="0"/>
              </a:rPr>
              <a:t>Free Basic Services</a:t>
            </a:r>
            <a:br>
              <a:rPr lang="en-ZA" sz="2800" b="1" dirty="0">
                <a:latin typeface="Century Gothic" pitchFamily="34" charset="0"/>
              </a:rPr>
            </a:br>
            <a:r>
              <a:rPr lang="en-ZA" sz="2800" b="1" dirty="0">
                <a:latin typeface="Century Gothic" pitchFamily="34" charset="0"/>
              </a:rPr>
              <a:t>Equitable Share Allocations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ctr">
              <a:buNone/>
            </a:pPr>
            <a:r>
              <a:rPr lang="en-ZA" sz="2400" b="1" dirty="0">
                <a:latin typeface="Century Gothic" pitchFamily="34" charset="0"/>
              </a:rPr>
              <a:t>Equitable Share Subsidy from 01 July 2021</a:t>
            </a:r>
          </a:p>
          <a:p>
            <a:pPr marL="0" indent="0" algn="ctr">
              <a:buNone/>
            </a:pPr>
            <a:endParaRPr lang="en-ZA" sz="2400" b="1" dirty="0">
              <a:latin typeface="Century Gothic" pitchFamily="34" charset="0"/>
            </a:endParaRPr>
          </a:p>
          <a:p>
            <a:pPr marL="0" indent="0" algn="ctr">
              <a:buNone/>
            </a:pPr>
            <a:endParaRPr lang="en-ZA" sz="2400" b="1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19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A732DF89-55DF-4815-B126-D3B483755C6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1600" y="2643187"/>
            <a:ext cx="6953200" cy="33781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133021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Operational - &amp; Capital Budget 2021/22</a:t>
            </a:r>
            <a:br>
              <a:rPr lang="en-ZA" sz="2800" b="1" dirty="0">
                <a:latin typeface="Century Gothic" pitchFamily="34" charset="0"/>
              </a:rPr>
            </a:br>
            <a:r>
              <a:rPr lang="en-ZA" sz="2800" b="1" dirty="0">
                <a:latin typeface="Century Gothic" pitchFamily="34" charset="0"/>
              </a:rPr>
              <a:t>Introduction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>
              <a:buNone/>
            </a:pPr>
            <a:r>
              <a:rPr lang="en-ZA" sz="2400" dirty="0">
                <a:latin typeface="Century Gothic" pitchFamily="34" charset="0"/>
              </a:rPr>
              <a:t>The 2021/22 Draft Operating and Capital budget was prepared taking into consideration: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The municipality’s Integrated Development Plan (IDP);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National Treasury guidelines; 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The National, Provincial and Local Economic conditions facing our municipality; and 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Local Economic Development.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Measures affecting the economy due to COVID-19</a:t>
            </a: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2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3894458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ZA" sz="2800" b="1" dirty="0">
                <a:latin typeface="Century Gothic" pitchFamily="34" charset="0"/>
              </a:rPr>
              <a:t>Free Basic Services</a:t>
            </a:r>
            <a:br>
              <a:rPr lang="en-ZA" sz="2800" b="1" dirty="0">
                <a:latin typeface="Century Gothic" pitchFamily="34" charset="0"/>
              </a:rPr>
            </a:br>
            <a:r>
              <a:rPr lang="en-ZA" sz="2800" b="1" dirty="0">
                <a:latin typeface="Century Gothic" pitchFamily="34" charset="0"/>
              </a:rPr>
              <a:t>Equitable Share Allocations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ZA" sz="2400" b="1" dirty="0">
                <a:latin typeface="Century Gothic" pitchFamily="34" charset="0"/>
              </a:rPr>
              <a:t>Equitable Share Subsidy from 01 July 2021</a:t>
            </a:r>
          </a:p>
          <a:p>
            <a:pPr marL="0" indent="0" algn="ctr">
              <a:buNone/>
            </a:pPr>
            <a:endParaRPr lang="en-ZA" sz="2400" b="1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sz="2400" b="1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20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54FBF341-6E88-493B-9F4D-45BD60D67C5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1600" y="2643187"/>
            <a:ext cx="7344816" cy="350996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7924255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1067966"/>
          </a:xfrm>
        </p:spPr>
        <p:txBody>
          <a:bodyPr/>
          <a:lstStyle/>
          <a:p>
            <a:pPr algn="ctr"/>
            <a:r>
              <a:rPr lang="en-ZA" sz="2800" b="1" dirty="0">
                <a:latin typeface="Century Gothic" pitchFamily="34" charset="0"/>
              </a:rPr>
              <a:t>Free Basic Services</a:t>
            </a:r>
            <a:br>
              <a:rPr lang="en-ZA" sz="2800" b="1" dirty="0">
                <a:latin typeface="Century Gothic" pitchFamily="34" charset="0"/>
              </a:rPr>
            </a:br>
            <a:r>
              <a:rPr lang="en-ZA" sz="2800" b="1" dirty="0">
                <a:latin typeface="Century Gothic" pitchFamily="34" charset="0"/>
              </a:rPr>
              <a:t>Equitable Share Allocations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44825"/>
            <a:ext cx="8229600" cy="4479776"/>
          </a:xfrm>
        </p:spPr>
        <p:txBody>
          <a:bodyPr/>
          <a:lstStyle/>
          <a:p>
            <a:pPr marL="0" indent="0" algn="ctr">
              <a:buNone/>
            </a:pPr>
            <a:r>
              <a:rPr lang="en-ZA" b="1" dirty="0"/>
              <a:t>Equitable Share Subsidy from 01 July 2021</a:t>
            </a:r>
          </a:p>
          <a:p>
            <a:pPr marL="0" indent="0" algn="ctr">
              <a:buNone/>
            </a:pPr>
            <a:endParaRPr lang="en-ZA" b="1" dirty="0"/>
          </a:p>
          <a:p>
            <a:pPr marL="0" indent="0" algn="ctr">
              <a:buNone/>
            </a:pPr>
            <a:endParaRPr lang="en-ZA" b="1" dirty="0"/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21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F4775D87-4DD8-49B8-9E5C-BB00EA42E5B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75656" y="3219450"/>
            <a:ext cx="6336704" cy="10016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9792788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xmlns="" id="{66C261FD-C547-4A4C-B066-307DB5AF0F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07926"/>
          </a:xfrm>
        </p:spPr>
        <p:txBody>
          <a:bodyPr/>
          <a:lstStyle/>
          <a:p>
            <a:pPr algn="ctr"/>
            <a:r>
              <a:rPr lang="en-US" sz="3600" b="1" dirty="0">
                <a:latin typeface="Century Gothic" panose="020B0502020202020204" pitchFamily="34" charset="0"/>
              </a:rPr>
              <a:t>Discount granted to Pensioners</a:t>
            </a:r>
            <a:endParaRPr lang="en-ZA" sz="3600" b="1" dirty="0">
              <a:latin typeface="Century Gothic" panose="020B0502020202020204" pitchFamily="34" charset="0"/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xmlns="" id="{FC3188E1-B73D-4E94-8757-86AB79BBC1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22</a:t>
            </a:fld>
            <a:endParaRPr lang="en-ZA" dirty="0"/>
          </a:p>
        </p:txBody>
      </p:sp>
      <p:pic>
        <p:nvPicPr>
          <p:cNvPr id="6" name="Content Placeholder 5">
            <a:extLst>
              <a:ext uri="{FF2B5EF4-FFF2-40B4-BE49-F238E27FC236}">
                <a16:creationId xmlns:a16="http://schemas.microsoft.com/office/drawing/2014/main" xmlns="" id="{718DCA84-3669-4A6E-9A0C-BE7A138D868A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899592" y="1628800"/>
            <a:ext cx="7488832" cy="45243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51323791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Title 6"/>
          <p:cNvSpPr>
            <a:spLocks noGrp="1"/>
          </p:cNvSpPr>
          <p:nvPr>
            <p:ph type="title"/>
          </p:nvPr>
        </p:nvSpPr>
        <p:spPr>
          <a:xfrm>
            <a:off x="609600" y="1176338"/>
            <a:ext cx="2462213" cy="1582737"/>
          </a:xfrm>
        </p:spPr>
        <p:txBody>
          <a:bodyPr/>
          <a:lstStyle/>
          <a:p>
            <a:pPr algn="ctr"/>
            <a:r>
              <a:rPr lang="en-ZA" sz="2800" dirty="0">
                <a:latin typeface="Century Gothic" pitchFamily="34" charset="0"/>
              </a:rPr>
              <a:t>Thank</a:t>
            </a:r>
            <a:r>
              <a:rPr lang="en-ZA" sz="2800" dirty="0"/>
              <a:t> You</a:t>
            </a:r>
            <a:br>
              <a:rPr lang="en-ZA" sz="2800" dirty="0"/>
            </a:br>
            <a:r>
              <a:rPr lang="en-ZA" sz="2800" dirty="0"/>
              <a:t/>
            </a:r>
            <a:br>
              <a:rPr lang="en-ZA" sz="2800" dirty="0"/>
            </a:br>
            <a:r>
              <a:rPr lang="en-ZA" sz="2800" dirty="0"/>
              <a:t>Baie Dankie</a:t>
            </a:r>
          </a:p>
        </p:txBody>
      </p:sp>
      <p:sp useBgFill="1">
        <p:nvSpPr>
          <p:cNvPr id="2052" name="Text Placeholder 8"/>
          <p:cNvSpPr>
            <a:spLocks noGrp="1"/>
          </p:cNvSpPr>
          <p:nvPr>
            <p:ph type="body" sz="half" idx="2"/>
          </p:nvPr>
        </p:nvSpPr>
        <p:spPr>
          <a:xfrm>
            <a:off x="609600" y="2828925"/>
            <a:ext cx="2209800" cy="2179638"/>
          </a:xfrm>
        </p:spPr>
        <p:txBody>
          <a:bodyPr/>
          <a:lstStyle/>
          <a:p>
            <a:pPr algn="ctr"/>
            <a:endParaRPr lang="en-ZA" sz="2400" b="1" dirty="0"/>
          </a:p>
          <a:p>
            <a:pPr algn="ctr"/>
            <a:r>
              <a:rPr lang="en-ZA" sz="2800" b="1" dirty="0">
                <a:latin typeface="Century Gothic" pitchFamily="34" charset="0"/>
              </a:rPr>
              <a:t>Enkosi</a:t>
            </a:r>
          </a:p>
        </p:txBody>
      </p:sp>
      <p:graphicFrame>
        <p:nvGraphicFramePr>
          <p:cNvPr id="2050" name="Object 2"/>
          <p:cNvGraphicFramePr>
            <a:graphicFrameLocks noGrp="1" noChangeAspect="1"/>
          </p:cNvGraphicFramePr>
          <p:nvPr>
            <p:ph type="pic" idx="1"/>
          </p:nvPr>
        </p:nvGraphicFramePr>
        <p:xfrm>
          <a:off x="4932363" y="2241550"/>
          <a:ext cx="1724025" cy="18478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0" r:id="rId4" imgW="1724266" imgH="1848108" progId="">
                  <p:embed/>
                </p:oleObj>
              </mc:Choice>
              <mc:Fallback>
                <p:oleObj r:id="rId4" imgW="1724266" imgH="1848108" progId="">
                  <p:embed/>
                  <p:pic>
                    <p:nvPicPr>
                      <p:cNvPr id="0" name="Object 2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932363" y="2241550"/>
                        <a:ext cx="1724025" cy="18478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 algn="in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087DB3B-389B-4C33-8E91-3BAA3F83BF5F}" type="slidenum">
              <a:rPr lang="en-ZA" smtClean="0"/>
              <a:pPr>
                <a:defRPr/>
              </a:pPr>
              <a:t>23</a:t>
            </a:fld>
            <a:endParaRPr lang="en-ZA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851942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Operational - &amp; Capital Budget 2021/22</a:t>
            </a:r>
            <a:br>
              <a:rPr lang="en-ZA" sz="2800" b="1" dirty="0">
                <a:latin typeface="Century Gothic" pitchFamily="34" charset="0"/>
              </a:rPr>
            </a:br>
            <a:r>
              <a:rPr lang="en-ZA" sz="2800" b="1" dirty="0">
                <a:latin typeface="Century Gothic" pitchFamily="34" charset="0"/>
              </a:rPr>
              <a:t>Assumptions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28799"/>
            <a:ext cx="8229600" cy="4695801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The following assumptions were made when the budget 2021/22 budget was prepared: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The forecasted CPIX is estimated at 4.1% for the 2021/22 financial year and 4.4%; 4.5% for the two coming years;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Employee costs will increase by 4.0%;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Electricity bulk purchases increase by 14.59%.</a:t>
            </a: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Provision for debt impairment is 6.8% of total rates and service charges.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3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32545174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995958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Operational - &amp; Capital Budget 2021/22</a:t>
            </a:r>
            <a:br>
              <a:rPr lang="en-ZA" sz="2800" b="1" dirty="0">
                <a:latin typeface="Century Gothic" pitchFamily="34" charset="0"/>
              </a:rPr>
            </a:br>
            <a:r>
              <a:rPr lang="en-ZA" sz="2800" b="1" dirty="0">
                <a:latin typeface="Century Gothic" pitchFamily="34" charset="0"/>
              </a:rPr>
              <a:t>Assumptions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00809"/>
            <a:ext cx="8229600" cy="4623792"/>
          </a:xfrm>
        </p:spPr>
        <p:txBody>
          <a:bodyPr/>
          <a:lstStyle/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Although inflation expectations as projected by National Treasury are 4.1%, most expenditure items were increased by more than this percentage due to expected increases in input costs. The effect of the COVID-19 pandemic on the finances of consumers has also been considered.</a:t>
            </a: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4</a:t>
            </a:fld>
            <a:endParaRPr lang="en-ZA" dirty="0"/>
          </a:p>
        </p:txBody>
      </p:sp>
    </p:spTree>
    <p:extLst>
      <p:ext uri="{BB962C8B-B14F-4D97-AF65-F5344CB8AC3E}">
        <p14:creationId xmlns:p14="http://schemas.microsoft.com/office/powerpoint/2010/main" val="12731323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851942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Proposed Capital Budget 2021/22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2776"/>
            <a:ext cx="8229600" cy="4911825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A capital budget amounting to R 23,465 million is proposed for 2021/22 (R 27,245 million and R 22,523 million for the two outer years).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r>
              <a:rPr lang="en-ZA" sz="2400" dirty="0">
                <a:latin typeface="Century Gothic" pitchFamily="34" charset="0"/>
              </a:rPr>
              <a:t>The 2021/22 Capital Budget will be financed as follows: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5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F8E9F9AE-6534-4185-AA61-9C836C17504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42787" y="3875922"/>
            <a:ext cx="7858425" cy="22772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201025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79934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Proposed Capital Budget 2021/22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84785"/>
            <a:ext cx="8229600" cy="4839816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The following represents a summary of the major capital projects to be undertaken during 2021/22: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algn="just">
              <a:buFont typeface="Wingdings" pitchFamily="2" charset="2"/>
              <a:buChar char="Ø"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6</a:t>
            </a:fld>
            <a:endParaRPr lang="en-ZA" dirty="0"/>
          </a:p>
        </p:txBody>
      </p:sp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xmlns="" id="{23986896-0847-4FED-BE57-064D4E62DB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080230"/>
              </p:ext>
            </p:extLst>
          </p:nvPr>
        </p:nvGraphicFramePr>
        <p:xfrm>
          <a:off x="527050" y="2472530"/>
          <a:ext cx="8089900" cy="3680624"/>
        </p:xfrm>
        <a:graphic>
          <a:graphicData uri="http://schemas.openxmlformats.org/drawingml/2006/table">
            <a:tbl>
              <a:tblPr/>
              <a:tblGrid>
                <a:gridCol w="6223000">
                  <a:extLst>
                    <a:ext uri="{9D8B030D-6E8A-4147-A177-3AD203B41FA5}">
                      <a16:colId xmlns:a16="http://schemas.microsoft.com/office/drawing/2014/main" xmlns="" val="1694331740"/>
                    </a:ext>
                  </a:extLst>
                </a:gridCol>
                <a:gridCol w="863600">
                  <a:extLst>
                    <a:ext uri="{9D8B030D-6E8A-4147-A177-3AD203B41FA5}">
                      <a16:colId xmlns:a16="http://schemas.microsoft.com/office/drawing/2014/main" xmlns="" val="3054716756"/>
                    </a:ext>
                  </a:extLst>
                </a:gridCol>
                <a:gridCol w="1003300">
                  <a:extLst>
                    <a:ext uri="{9D8B030D-6E8A-4147-A177-3AD203B41FA5}">
                      <a16:colId xmlns:a16="http://schemas.microsoft.com/office/drawing/2014/main" xmlns="" val="421605553"/>
                    </a:ext>
                  </a:extLst>
                </a:gridCol>
              </a:tblGrid>
              <a:tr h="414598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Project Name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ZA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Budget Year 2021/22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Funding Source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558368811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Computer equipment Project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388 500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551697756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Computer equipment Project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50 000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210396330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Furniture and Office Equipment Project 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  20 000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140124285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 MVA 22/11 kV Upgrading of Main Substation Phase IV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6 100 000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INEP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91419499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Upgrade Sport Stadium - Kwa Mandlenkosi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613 712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080207968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Extention of Goue Akker Cemetery : Beaufort West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4 846 372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865222122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Murraysburg: Construction of Two (2) New Reservoirs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1 690 251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175571979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Murraysburg (Additonal Fund Application; project 328491): Construction of Two (2) New Reservoirs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960 882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864952905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Upgrade Existing Regional Sport Stadium Ph2 : Rustdene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2 059 827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547262971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New High Mast Lighting - Nelspoort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1 357 111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193127357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New High Mast Lighting - Rustdene, Prince Valley, Lande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2 266 795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MIG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3021675648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Upgrade Sport Stadium - Kwa Mandlenkosi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357 390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2472466631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Extention of Goue Akker Cemetery : Beaufort West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1 963 335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135497297"/>
                  </a:ext>
                </a:extLst>
              </a:tr>
              <a:tr h="203069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Murraysburg: Construction of Two (2) New Reservoirs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472 551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550287579"/>
                  </a:ext>
                </a:extLst>
              </a:tr>
              <a:tr h="211530">
                <a:tc>
                  <a:txBody>
                    <a:bodyPr/>
                    <a:lstStyle/>
                    <a:p>
                      <a:pPr algn="l" fontAlgn="b"/>
                      <a:r>
                        <a:rPr lang="en-GB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New High Mast Lighting - Nelspoort</a:t>
                      </a:r>
                    </a:p>
                  </a:txBody>
                  <a:tcPr marL="7620" marR="7620" marT="7620" marB="0" anchor="b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      318 335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CRR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930385220"/>
                  </a:ext>
                </a:extLst>
              </a:tr>
              <a:tr h="211530"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Total Capital Expenditure 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ZA" sz="11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    23 465 061 </a:t>
                      </a:r>
                    </a:p>
                  </a:txBody>
                  <a:tcPr marL="7620" marR="7620" marT="7620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ZA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7620" marR="7620" marT="762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42193774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8049429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07926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Proposed Operational Budget 2021/22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5112567"/>
          </a:xfrm>
        </p:spPr>
        <p:txBody>
          <a:bodyPr/>
          <a:lstStyle/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Total revenue amounting to R 357,070 million is projected for 2021/22 (R 383,084 million and R 381,453 million for the two outer years).</a:t>
            </a:r>
          </a:p>
          <a:p>
            <a:pPr marL="0" indent="0" algn="just">
              <a:buNone/>
            </a:pPr>
            <a:r>
              <a:rPr lang="en-ZA" sz="2400" dirty="0">
                <a:latin typeface="Century Gothic" pitchFamily="34" charset="0"/>
              </a:rPr>
              <a:t>The major revenue items are as follows: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7</a:t>
            </a:fld>
            <a:endParaRPr lang="en-ZA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xmlns="" id="{DC2AEA92-B51F-4BA8-A9DF-5C14CB2531B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9552" y="3195548"/>
            <a:ext cx="8147248" cy="295760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384740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995958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Proposed Operational Budget 2021/22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00808"/>
            <a:ext cx="8229600" cy="4623793"/>
          </a:xfrm>
        </p:spPr>
        <p:txBody>
          <a:bodyPr/>
          <a:lstStyle/>
          <a:p>
            <a:pPr marL="0" indent="0">
              <a:buNone/>
            </a:pPr>
            <a:r>
              <a:rPr lang="en-ZA" sz="2400" dirty="0">
                <a:latin typeface="Century Gothic" pitchFamily="34" charset="0"/>
              </a:rPr>
              <a:t>The major other own revenue items are as follows:</a:t>
            </a: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sz="2400" dirty="0">
              <a:latin typeface="Century Gothic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8</a:t>
            </a:fld>
            <a:endParaRPr lang="en-ZA"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xmlns="" id="{39885441-A4EC-4F2C-B2B1-D99F9AE4649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83568" y="2543174"/>
            <a:ext cx="7632848" cy="36099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7795854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850"/>
            <a:ext cx="8229600" cy="707926"/>
          </a:xfrm>
        </p:spPr>
        <p:txBody>
          <a:bodyPr anchor="ctr"/>
          <a:lstStyle/>
          <a:p>
            <a:pPr algn="ctr"/>
            <a:r>
              <a:rPr lang="en-ZA" sz="2800" b="1" dirty="0">
                <a:latin typeface="Century Gothic" pitchFamily="34" charset="0"/>
              </a:rPr>
              <a:t>Proposed Operational Budget 2021/22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12777"/>
            <a:ext cx="8229600" cy="4911824"/>
          </a:xfrm>
        </p:spPr>
        <p:txBody>
          <a:bodyPr/>
          <a:lstStyle/>
          <a:p>
            <a:pPr marL="0" indent="0" algn="just">
              <a:buNone/>
            </a:pPr>
            <a:r>
              <a:rPr lang="en-ZA" sz="2000" dirty="0">
                <a:latin typeface="Century Gothic" pitchFamily="34" charset="0"/>
              </a:rPr>
              <a:t>Total expenditure amounting to R 354,392 million is projected for 2021/22 (R 375,528 million and R 377,723 million for the two outer years).</a:t>
            </a:r>
          </a:p>
          <a:p>
            <a:pPr marL="0" indent="0" algn="just">
              <a:buNone/>
            </a:pPr>
            <a:r>
              <a:rPr lang="en-ZA" sz="2000" dirty="0">
                <a:latin typeface="Century Gothic" pitchFamily="34" charset="0"/>
              </a:rPr>
              <a:t>The major expenditure items are as follows:</a:t>
            </a: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 algn="just">
              <a:buNone/>
            </a:pPr>
            <a:endParaRPr lang="en-ZA" sz="2400" dirty="0">
              <a:latin typeface="Century Gothic" pitchFamily="34" charset="0"/>
            </a:endParaRPr>
          </a:p>
          <a:p>
            <a:pPr marL="0" indent="0">
              <a:buNone/>
            </a:pPr>
            <a:endParaRPr lang="en-ZA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10B7F04-DCB5-4A73-8669-7F56B1E8F078}" type="slidenum">
              <a:rPr lang="en-ZA" smtClean="0"/>
              <a:pPr>
                <a:defRPr/>
              </a:pPr>
              <a:t>9</a:t>
            </a:fld>
            <a:endParaRPr lang="en-ZA"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xmlns="" id="{4D58022A-6112-46B8-A315-068FD75EBDA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57200" y="2852935"/>
            <a:ext cx="8229600" cy="347166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7384360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Flo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</a:themeOverride>
</file>

<file path=ppt/theme/themeOverride2.xml><?xml version="1.0" encoding="utf-8"?>
<a:themeOverride xmlns:a="http://schemas.openxmlformats.org/drawingml/2006/main">
  <a:clrScheme name="Flow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39128</TotalTime>
  <Words>923</Words>
  <Application>Microsoft Office PowerPoint</Application>
  <PresentationFormat>On-screen Show (4:3)</PresentationFormat>
  <Paragraphs>169</Paragraphs>
  <Slides>23</Slides>
  <Notes>2</Notes>
  <HiddenSlides>0</HiddenSlides>
  <MMClips>0</MMClips>
  <ScaleCrop>false</ScaleCrop>
  <HeadingPairs>
    <vt:vector size="8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0</vt:i4>
      </vt:variant>
      <vt:variant>
        <vt:lpstr>Slide Titles</vt:lpstr>
      </vt:variant>
      <vt:variant>
        <vt:i4>23</vt:i4>
      </vt:variant>
    </vt:vector>
  </HeadingPairs>
  <TitlesOfParts>
    <vt:vector size="30" baseType="lpstr">
      <vt:lpstr>Arial</vt:lpstr>
      <vt:lpstr>Calibri</vt:lpstr>
      <vt:lpstr>Century Gothic</vt:lpstr>
      <vt:lpstr>Constantia</vt:lpstr>
      <vt:lpstr>Wingdings</vt:lpstr>
      <vt:lpstr>Wingdings 2</vt:lpstr>
      <vt:lpstr>Flow</vt:lpstr>
      <vt:lpstr>BEAUFORT WEST MUNICIPALITY </vt:lpstr>
      <vt:lpstr>Operational - &amp; Capital Budget 2021/22 Introduction</vt:lpstr>
      <vt:lpstr>Operational - &amp; Capital Budget 2021/22 Assumptions</vt:lpstr>
      <vt:lpstr>Operational - &amp; Capital Budget 2021/22 Assumptions</vt:lpstr>
      <vt:lpstr>Proposed Capital Budget 2021/22</vt:lpstr>
      <vt:lpstr>Proposed Capital Budget 2021/22 </vt:lpstr>
      <vt:lpstr>Proposed Operational Budget 2021/22 </vt:lpstr>
      <vt:lpstr>Proposed Operational Budget 2021/22 </vt:lpstr>
      <vt:lpstr>Proposed Operational Budget 2021/22 </vt:lpstr>
      <vt:lpstr>Proposed Operational Budget 2021/22 </vt:lpstr>
      <vt:lpstr>Proposed Operational Budget 2021/22 </vt:lpstr>
      <vt:lpstr>Effect of the tariff increases on household accounts</vt:lpstr>
      <vt:lpstr>Effect of the tariff increases on household accounts</vt:lpstr>
      <vt:lpstr>Effect of the tariff increases on household accounts</vt:lpstr>
      <vt:lpstr>Effect of the tariff increases on household accounts</vt:lpstr>
      <vt:lpstr>Effect of the tariff increases on household accounts</vt:lpstr>
      <vt:lpstr>Effect of the tariff increases on household accounts</vt:lpstr>
      <vt:lpstr>Free Basic Services Equitable Share Allocations </vt:lpstr>
      <vt:lpstr>Free Basic Services Equitable Share Allocations</vt:lpstr>
      <vt:lpstr>Free Basic Services Equitable Share Allocations</vt:lpstr>
      <vt:lpstr>Free Basic Services Equitable Share Allocations</vt:lpstr>
      <vt:lpstr>Discount granted to Pensioners</vt:lpstr>
      <vt:lpstr>Thank You  Baie Dankie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BEAUFORT WEST MUNICIPALITY</dc:title>
  <dc:creator>user29</dc:creator>
  <cp:lastModifiedBy>HP</cp:lastModifiedBy>
  <cp:revision>204</cp:revision>
  <cp:lastPrinted>2018-05-09T12:07:57Z</cp:lastPrinted>
  <dcterms:created xsi:type="dcterms:W3CDTF">2008-03-26T16:53:20Z</dcterms:created>
  <dcterms:modified xsi:type="dcterms:W3CDTF">2021-05-18T07:22:12Z</dcterms:modified>
</cp:coreProperties>
</file>